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58" r:id="rId3"/>
    <p:sldId id="259" r:id="rId4"/>
    <p:sldId id="260" r:id="rId5"/>
    <p:sldId id="261" r:id="rId6"/>
    <p:sldId id="262" r:id="rId7"/>
    <p:sldId id="263" r:id="rId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8D7F0C-5A1C-455B-AAFC-321404B8A00A}" type="datetimeFigureOut">
              <a:rPr lang="fr-FR" smtClean="0"/>
              <a:t>15/11/2022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4D1C34-9297-43D4-8E56-3BFC76729E8C}" type="slidenum">
              <a:rPr lang="fr-FR" smtClean="0"/>
              <a:t>‹N°›</a:t>
            </a:fld>
            <a:endParaRPr lang="fr-FR"/>
          </a:p>
        </p:txBody>
      </p:sp>
    </p:spTree>
    <p:extLst>
      <p:ext uri="{BB962C8B-B14F-4D97-AF65-F5344CB8AC3E}">
        <p14:creationId xmlns:p14="http://schemas.microsoft.com/office/powerpoint/2010/main" val="1145383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endParaRPr lang="fr-FR" baseline="0" dirty="0" smtClean="0"/>
          </a:p>
        </p:txBody>
      </p:sp>
      <p:sp>
        <p:nvSpPr>
          <p:cNvPr id="4" name="Espace réservé du numéro de diapositive 3"/>
          <p:cNvSpPr>
            <a:spLocks noGrp="1"/>
          </p:cNvSpPr>
          <p:nvPr>
            <p:ph type="sldNum" sz="quarter" idx="10"/>
          </p:nvPr>
        </p:nvSpPr>
        <p:spPr/>
        <p:txBody>
          <a:bodyPr/>
          <a:lstStyle/>
          <a:p>
            <a:fld id="{8860152A-D2B0-4CF0-8901-13F3C7D34B8D}" type="slidenum">
              <a:rPr lang="fr-FR" smtClean="0"/>
              <a:t>1</a:t>
            </a:fld>
            <a:endParaRPr lang="fr-FR"/>
          </a:p>
        </p:txBody>
      </p:sp>
    </p:spTree>
    <p:extLst>
      <p:ext uri="{BB962C8B-B14F-4D97-AF65-F5344CB8AC3E}">
        <p14:creationId xmlns:p14="http://schemas.microsoft.com/office/powerpoint/2010/main" val="431232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endParaRPr lang="fr-FR" baseline="0" dirty="0" smtClean="0"/>
          </a:p>
        </p:txBody>
      </p:sp>
      <p:sp>
        <p:nvSpPr>
          <p:cNvPr id="4" name="Espace réservé du numéro de diapositive 3"/>
          <p:cNvSpPr>
            <a:spLocks noGrp="1"/>
          </p:cNvSpPr>
          <p:nvPr>
            <p:ph type="sldNum" sz="quarter" idx="10"/>
          </p:nvPr>
        </p:nvSpPr>
        <p:spPr/>
        <p:txBody>
          <a:bodyPr/>
          <a:lstStyle/>
          <a:p>
            <a:fld id="{8860152A-D2B0-4CF0-8901-13F3C7D34B8D}" type="slidenum">
              <a:rPr lang="fr-FR" smtClean="0"/>
              <a:t>7</a:t>
            </a:fld>
            <a:endParaRPr lang="fr-FR"/>
          </a:p>
        </p:txBody>
      </p:sp>
    </p:spTree>
    <p:extLst>
      <p:ext uri="{BB962C8B-B14F-4D97-AF65-F5344CB8AC3E}">
        <p14:creationId xmlns:p14="http://schemas.microsoft.com/office/powerpoint/2010/main" val="1658598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A56ADD95-499E-4A21-929A-9C984665EA52}" type="datetimeFigureOut">
              <a:rPr lang="fr-FR" smtClean="0"/>
              <a:t>15/11/2022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4530BAE-5E49-4296-8D0F-31F49889B7DD}" type="slidenum">
              <a:rPr lang="fr-FR" smtClean="0"/>
              <a:t>‹N°›</a:t>
            </a:fld>
            <a:endParaRPr lang="fr-FR"/>
          </a:p>
        </p:txBody>
      </p:sp>
    </p:spTree>
    <p:extLst>
      <p:ext uri="{BB962C8B-B14F-4D97-AF65-F5344CB8AC3E}">
        <p14:creationId xmlns:p14="http://schemas.microsoft.com/office/powerpoint/2010/main" val="3145973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56ADD95-499E-4A21-929A-9C984665EA52}" type="datetimeFigureOut">
              <a:rPr lang="fr-FR" smtClean="0"/>
              <a:t>15/11/2022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4530BAE-5E49-4296-8D0F-31F49889B7DD}" type="slidenum">
              <a:rPr lang="fr-FR" smtClean="0"/>
              <a:t>‹N°›</a:t>
            </a:fld>
            <a:endParaRPr lang="fr-FR"/>
          </a:p>
        </p:txBody>
      </p:sp>
    </p:spTree>
    <p:extLst>
      <p:ext uri="{BB962C8B-B14F-4D97-AF65-F5344CB8AC3E}">
        <p14:creationId xmlns:p14="http://schemas.microsoft.com/office/powerpoint/2010/main" val="737916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56ADD95-499E-4A21-929A-9C984665EA52}" type="datetimeFigureOut">
              <a:rPr lang="fr-FR" smtClean="0"/>
              <a:t>15/11/2022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4530BAE-5E49-4296-8D0F-31F49889B7DD}" type="slidenum">
              <a:rPr lang="fr-FR" smtClean="0"/>
              <a:t>‹N°›</a:t>
            </a:fld>
            <a:endParaRPr lang="fr-FR"/>
          </a:p>
        </p:txBody>
      </p:sp>
    </p:spTree>
    <p:extLst>
      <p:ext uri="{BB962C8B-B14F-4D97-AF65-F5344CB8AC3E}">
        <p14:creationId xmlns:p14="http://schemas.microsoft.com/office/powerpoint/2010/main" val="1352398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56ADD95-499E-4A21-929A-9C984665EA52}" type="datetimeFigureOut">
              <a:rPr lang="fr-FR" smtClean="0"/>
              <a:t>15/11/2022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4530BAE-5E49-4296-8D0F-31F49889B7DD}" type="slidenum">
              <a:rPr lang="fr-FR" smtClean="0"/>
              <a:t>‹N°›</a:t>
            </a:fld>
            <a:endParaRPr lang="fr-FR"/>
          </a:p>
        </p:txBody>
      </p:sp>
    </p:spTree>
    <p:extLst>
      <p:ext uri="{BB962C8B-B14F-4D97-AF65-F5344CB8AC3E}">
        <p14:creationId xmlns:p14="http://schemas.microsoft.com/office/powerpoint/2010/main" val="2162550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A56ADD95-499E-4A21-929A-9C984665EA52}" type="datetimeFigureOut">
              <a:rPr lang="fr-FR" smtClean="0"/>
              <a:t>15/11/2022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4530BAE-5E49-4296-8D0F-31F49889B7DD}" type="slidenum">
              <a:rPr lang="fr-FR" smtClean="0"/>
              <a:t>‹N°›</a:t>
            </a:fld>
            <a:endParaRPr lang="fr-FR"/>
          </a:p>
        </p:txBody>
      </p:sp>
    </p:spTree>
    <p:extLst>
      <p:ext uri="{BB962C8B-B14F-4D97-AF65-F5344CB8AC3E}">
        <p14:creationId xmlns:p14="http://schemas.microsoft.com/office/powerpoint/2010/main" val="343601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56ADD95-499E-4A21-929A-9C984665EA52}" type="datetimeFigureOut">
              <a:rPr lang="fr-FR" smtClean="0"/>
              <a:t>15/11/2022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4530BAE-5E49-4296-8D0F-31F49889B7DD}" type="slidenum">
              <a:rPr lang="fr-FR" smtClean="0"/>
              <a:t>‹N°›</a:t>
            </a:fld>
            <a:endParaRPr lang="fr-FR"/>
          </a:p>
        </p:txBody>
      </p:sp>
    </p:spTree>
    <p:extLst>
      <p:ext uri="{BB962C8B-B14F-4D97-AF65-F5344CB8AC3E}">
        <p14:creationId xmlns:p14="http://schemas.microsoft.com/office/powerpoint/2010/main" val="3843861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56ADD95-499E-4A21-929A-9C984665EA52}" type="datetimeFigureOut">
              <a:rPr lang="fr-FR" smtClean="0"/>
              <a:t>15/11/2022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4530BAE-5E49-4296-8D0F-31F49889B7DD}" type="slidenum">
              <a:rPr lang="fr-FR" smtClean="0"/>
              <a:t>‹N°›</a:t>
            </a:fld>
            <a:endParaRPr lang="fr-FR"/>
          </a:p>
        </p:txBody>
      </p:sp>
    </p:spTree>
    <p:extLst>
      <p:ext uri="{BB962C8B-B14F-4D97-AF65-F5344CB8AC3E}">
        <p14:creationId xmlns:p14="http://schemas.microsoft.com/office/powerpoint/2010/main" val="2647217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A56ADD95-499E-4A21-929A-9C984665EA52}" type="datetimeFigureOut">
              <a:rPr lang="fr-FR" smtClean="0"/>
              <a:t>15/11/2022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4530BAE-5E49-4296-8D0F-31F49889B7DD}" type="slidenum">
              <a:rPr lang="fr-FR" smtClean="0"/>
              <a:t>‹N°›</a:t>
            </a:fld>
            <a:endParaRPr lang="fr-FR"/>
          </a:p>
        </p:txBody>
      </p:sp>
    </p:spTree>
    <p:extLst>
      <p:ext uri="{BB962C8B-B14F-4D97-AF65-F5344CB8AC3E}">
        <p14:creationId xmlns:p14="http://schemas.microsoft.com/office/powerpoint/2010/main" val="1741270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56ADD95-499E-4A21-929A-9C984665EA52}" type="datetimeFigureOut">
              <a:rPr lang="fr-FR" smtClean="0"/>
              <a:t>15/11/2022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4530BAE-5E49-4296-8D0F-31F49889B7DD}" type="slidenum">
              <a:rPr lang="fr-FR" smtClean="0"/>
              <a:t>‹N°›</a:t>
            </a:fld>
            <a:endParaRPr lang="fr-FR"/>
          </a:p>
        </p:txBody>
      </p:sp>
    </p:spTree>
    <p:extLst>
      <p:ext uri="{BB962C8B-B14F-4D97-AF65-F5344CB8AC3E}">
        <p14:creationId xmlns:p14="http://schemas.microsoft.com/office/powerpoint/2010/main" val="3509451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A56ADD95-499E-4A21-929A-9C984665EA52}" type="datetimeFigureOut">
              <a:rPr lang="fr-FR" smtClean="0"/>
              <a:t>15/11/2022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4530BAE-5E49-4296-8D0F-31F49889B7DD}" type="slidenum">
              <a:rPr lang="fr-FR" smtClean="0"/>
              <a:t>‹N°›</a:t>
            </a:fld>
            <a:endParaRPr lang="fr-FR"/>
          </a:p>
        </p:txBody>
      </p:sp>
    </p:spTree>
    <p:extLst>
      <p:ext uri="{BB962C8B-B14F-4D97-AF65-F5344CB8AC3E}">
        <p14:creationId xmlns:p14="http://schemas.microsoft.com/office/powerpoint/2010/main" val="563006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A56ADD95-499E-4A21-929A-9C984665EA52}" type="datetimeFigureOut">
              <a:rPr lang="fr-FR" smtClean="0"/>
              <a:t>15/11/2022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4530BAE-5E49-4296-8D0F-31F49889B7DD}" type="slidenum">
              <a:rPr lang="fr-FR" smtClean="0"/>
              <a:t>‹N°›</a:t>
            </a:fld>
            <a:endParaRPr lang="fr-FR"/>
          </a:p>
        </p:txBody>
      </p:sp>
    </p:spTree>
    <p:extLst>
      <p:ext uri="{BB962C8B-B14F-4D97-AF65-F5344CB8AC3E}">
        <p14:creationId xmlns:p14="http://schemas.microsoft.com/office/powerpoint/2010/main" val="3340445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6ADD95-499E-4A21-929A-9C984665EA52}" type="datetimeFigureOut">
              <a:rPr lang="fr-FR" smtClean="0"/>
              <a:t>15/11/2022</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530BAE-5E49-4296-8D0F-31F49889B7DD}" type="slidenum">
              <a:rPr lang="fr-FR" smtClean="0"/>
              <a:t>‹N°›</a:t>
            </a:fld>
            <a:endParaRPr lang="fr-FR"/>
          </a:p>
        </p:txBody>
      </p:sp>
    </p:spTree>
    <p:extLst>
      <p:ext uri="{BB962C8B-B14F-4D97-AF65-F5344CB8AC3E}">
        <p14:creationId xmlns:p14="http://schemas.microsoft.com/office/powerpoint/2010/main" val="4030884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6692" y="257003"/>
            <a:ext cx="10837759" cy="1324303"/>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fr-FR" sz="3600" dirty="0">
                <a:solidFill>
                  <a:schemeClr val="tx1"/>
                </a:solidFill>
              </a:rPr>
              <a:t>Les apprentissages au cycle 1 </a:t>
            </a:r>
          </a:p>
          <a:p>
            <a:pPr algn="ctr"/>
            <a:r>
              <a:rPr lang="fr-FR" sz="3600" b="1" dirty="0" smtClean="0">
                <a:solidFill>
                  <a:schemeClr val="tx1"/>
                </a:solidFill>
                <a:latin typeface="Arial" panose="020B0604020202020204" pitchFamily="34" charset="0"/>
                <a:cs typeface="Arial" panose="020B0604020202020204" pitchFamily="34" charset="0"/>
              </a:rPr>
              <a:t> </a:t>
            </a:r>
            <a:r>
              <a:rPr lang="fr-FR" sz="3600" dirty="0" smtClean="0">
                <a:solidFill>
                  <a:schemeClr val="tx1"/>
                </a:solidFill>
                <a:latin typeface="Arial" panose="020B0604020202020204" pitchFamily="34" charset="0"/>
                <a:cs typeface="Arial" panose="020B0604020202020204" pitchFamily="34" charset="0"/>
              </a:rPr>
              <a:t>autour de la couleur</a:t>
            </a:r>
          </a:p>
        </p:txBody>
      </p:sp>
      <p:sp>
        <p:nvSpPr>
          <p:cNvPr id="4" name="Rectangle 3"/>
          <p:cNvSpPr/>
          <p:nvPr/>
        </p:nvSpPr>
        <p:spPr>
          <a:xfrm>
            <a:off x="746692" y="4344488"/>
            <a:ext cx="10771878" cy="147988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4000" dirty="0" smtClean="0">
                <a:solidFill>
                  <a:schemeClr val="tx1"/>
                </a:solidFill>
              </a:rPr>
              <a:t>Quelques points de didactique </a:t>
            </a:r>
            <a:endParaRPr lang="fr-FR" sz="4000" dirty="0">
              <a:solidFill>
                <a:schemeClr val="tx1"/>
              </a:solidFill>
            </a:endParaRPr>
          </a:p>
        </p:txBody>
      </p:sp>
      <p:sp>
        <p:nvSpPr>
          <p:cNvPr id="6" name="Rectangle 5"/>
          <p:cNvSpPr/>
          <p:nvPr/>
        </p:nvSpPr>
        <p:spPr>
          <a:xfrm>
            <a:off x="785256" y="2340432"/>
            <a:ext cx="10733314" cy="1244929"/>
          </a:xfrm>
          <a:prstGeom prst="rect">
            <a:avLst/>
          </a:prstGeom>
          <a:solidFill>
            <a:srgbClr val="D35A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000" dirty="0" smtClean="0">
              <a:solidFill>
                <a:schemeClr val="tx1"/>
              </a:solidFill>
            </a:endParaRPr>
          </a:p>
          <a:p>
            <a:pPr algn="ctr"/>
            <a:r>
              <a:rPr lang="fr-FR" sz="4000" dirty="0" smtClean="0">
                <a:solidFill>
                  <a:schemeClr val="tx1"/>
                </a:solidFill>
              </a:rPr>
              <a:t>Coloration </a:t>
            </a:r>
            <a:r>
              <a:rPr lang="fr-FR" sz="4000" dirty="0">
                <a:solidFill>
                  <a:schemeClr val="tx1"/>
                </a:solidFill>
              </a:rPr>
              <a:t>et valeur </a:t>
            </a:r>
          </a:p>
          <a:p>
            <a:pPr algn="ctr"/>
            <a:r>
              <a:rPr lang="fr-FR" sz="4000" dirty="0" smtClean="0">
                <a:solidFill>
                  <a:schemeClr val="tx1"/>
                </a:solidFill>
              </a:rPr>
              <a:t> </a:t>
            </a:r>
            <a:endParaRPr lang="fr-FR" sz="4000" dirty="0">
              <a:solidFill>
                <a:schemeClr val="tx1"/>
              </a:solidFill>
            </a:endParaRPr>
          </a:p>
        </p:txBody>
      </p:sp>
      <p:sp>
        <p:nvSpPr>
          <p:cNvPr id="3" name="ZoneTexte 2"/>
          <p:cNvSpPr txBox="1"/>
          <p:nvPr/>
        </p:nvSpPr>
        <p:spPr>
          <a:xfrm>
            <a:off x="326571" y="6217738"/>
            <a:ext cx="7680960" cy="261610"/>
          </a:xfrm>
          <a:prstGeom prst="rect">
            <a:avLst/>
          </a:prstGeom>
          <a:noFill/>
        </p:spPr>
        <p:txBody>
          <a:bodyPr wrap="square" rtlCol="0">
            <a:spAutoFit/>
          </a:bodyPr>
          <a:lstStyle/>
          <a:p>
            <a:r>
              <a:rPr lang="fr-FR" sz="1100" dirty="0" smtClean="0"/>
              <a:t>Annick BAFFERT Julie HUYNH-MEYRONET Conseillères pédagogiques départementales en arts plastiques DSDEN du Rhône</a:t>
            </a:r>
            <a:endParaRPr lang="fr-FR" sz="1100" dirty="0"/>
          </a:p>
        </p:txBody>
      </p:sp>
    </p:spTree>
    <p:extLst>
      <p:ext uri="{BB962C8B-B14F-4D97-AF65-F5344CB8AC3E}">
        <p14:creationId xmlns:p14="http://schemas.microsoft.com/office/powerpoint/2010/main" val="1027373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3"/>
          <p:cNvSpPr>
            <a:spLocks noGrp="1"/>
          </p:cNvSpPr>
          <p:nvPr>
            <p:ph type="title" idx="4294967295"/>
          </p:nvPr>
        </p:nvSpPr>
        <p:spPr>
          <a:xfrm>
            <a:off x="414528" y="263906"/>
            <a:ext cx="11576304" cy="1097280"/>
          </a:xfrm>
          <a:solidFill>
            <a:srgbClr val="FFC000"/>
          </a:solidFill>
        </p:spPr>
        <p:txBody>
          <a:bodyPr anchor="ctr">
            <a:normAutofit fontScale="90000"/>
          </a:bodyPr>
          <a:lstStyle/>
          <a:p>
            <a:r>
              <a:rPr lang="fr-FR" altLang="fr-FR" b="1" dirty="0" smtClean="0">
                <a:latin typeface="Arial" panose="020B0604020202020204" pitchFamily="34" charset="0"/>
                <a:cs typeface="Arial" panose="020B0604020202020204" pitchFamily="34" charset="0"/>
              </a:rPr>
              <a:t/>
            </a:r>
            <a:br>
              <a:rPr lang="fr-FR" altLang="fr-FR" b="1" dirty="0" smtClean="0">
                <a:latin typeface="Arial" panose="020B0604020202020204" pitchFamily="34" charset="0"/>
                <a:cs typeface="Arial" panose="020B0604020202020204" pitchFamily="34" charset="0"/>
              </a:rPr>
            </a:br>
            <a:r>
              <a:rPr lang="fr-FR" altLang="fr-FR" sz="3600" dirty="0" smtClean="0">
                <a:latin typeface="Arial" panose="020B0604020202020204" pitchFamily="34" charset="0"/>
                <a:cs typeface="Arial" panose="020B0604020202020204" pitchFamily="34" charset="0"/>
              </a:rPr>
              <a:t>Coloration : </a:t>
            </a:r>
            <a:r>
              <a:rPr lang="fr-FR" altLang="fr-FR" sz="3600" dirty="0" smtClean="0"/>
              <a:t> </a:t>
            </a:r>
            <a:r>
              <a:rPr lang="fr-FR" sz="3600" dirty="0"/>
              <a:t>C’est l’identification qualitative de la couleur, sa teinte</a:t>
            </a:r>
            <a:r>
              <a:rPr lang="fr-FR" sz="3600" b="1" dirty="0"/>
              <a:t> </a:t>
            </a:r>
            <a:r>
              <a:rPr lang="fr-FR" b="1" dirty="0"/>
              <a:t/>
            </a:r>
            <a:br>
              <a:rPr lang="fr-FR" b="1" dirty="0"/>
            </a:br>
            <a:endParaRPr lang="fr-FR" altLang="fr-FR" dirty="0" smtClean="0"/>
          </a:p>
        </p:txBody>
      </p:sp>
      <p:sp>
        <p:nvSpPr>
          <p:cNvPr id="14343" name="Text Box 7"/>
          <p:cNvSpPr txBox="1">
            <a:spLocks noChangeArrowheads="1"/>
          </p:cNvSpPr>
          <p:nvPr/>
        </p:nvSpPr>
        <p:spPr bwMode="auto">
          <a:xfrm>
            <a:off x="856924" y="3327164"/>
            <a:ext cx="4895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9pPr>
          </a:lstStyle>
          <a:p>
            <a:pPr eaLnBrk="1" hangingPunct="1">
              <a:spcBef>
                <a:spcPct val="50000"/>
              </a:spcBef>
              <a:buNone/>
            </a:pPr>
            <a:r>
              <a:rPr lang="fr-FR" altLang="fr-FR" sz="2400" dirty="0">
                <a:latin typeface="Arial" panose="020B0604020202020204" pitchFamily="34" charset="0"/>
              </a:rPr>
              <a:t>L</a:t>
            </a:r>
            <a:r>
              <a:rPr lang="fr-FR" altLang="fr-FR" sz="2400" dirty="0" smtClean="0">
                <a:latin typeface="Arial" panose="020B0604020202020204" pitchFamily="34" charset="0"/>
              </a:rPr>
              <a:t>es </a:t>
            </a:r>
            <a:r>
              <a:rPr lang="fr-FR" altLang="fr-FR" sz="2400" dirty="0">
                <a:latin typeface="Arial" panose="020B0604020202020204" pitchFamily="34" charset="0"/>
              </a:rPr>
              <a:t>couleurs </a:t>
            </a:r>
            <a:r>
              <a:rPr lang="fr-FR" altLang="fr-FR" sz="2400" u="sng" dirty="0">
                <a:latin typeface="Arial" panose="020B0604020202020204" pitchFamily="34" charset="0"/>
              </a:rPr>
              <a:t>primaires</a:t>
            </a:r>
            <a:r>
              <a:rPr lang="fr-FR" altLang="fr-FR" sz="2400" dirty="0">
                <a:latin typeface="Arial" panose="020B0604020202020204" pitchFamily="34" charset="0"/>
              </a:rPr>
              <a:t> </a:t>
            </a:r>
          </a:p>
        </p:txBody>
      </p:sp>
      <p:pic>
        <p:nvPicPr>
          <p:cNvPr id="2" name="Image 1"/>
          <p:cNvPicPr>
            <a:picLocks noChangeAspect="1"/>
          </p:cNvPicPr>
          <p:nvPr/>
        </p:nvPicPr>
        <p:blipFill>
          <a:blip r:embed="rId2"/>
          <a:stretch>
            <a:fillRect/>
          </a:stretch>
        </p:blipFill>
        <p:spPr>
          <a:xfrm>
            <a:off x="4742402" y="1803978"/>
            <a:ext cx="6584251" cy="5054022"/>
          </a:xfrm>
          <a:prstGeom prst="rect">
            <a:avLst/>
          </a:prstGeom>
        </p:spPr>
      </p:pic>
      <p:pic>
        <p:nvPicPr>
          <p:cNvPr id="3" name="Image 2"/>
          <p:cNvPicPr>
            <a:picLocks noChangeAspect="1"/>
          </p:cNvPicPr>
          <p:nvPr/>
        </p:nvPicPr>
        <p:blipFill>
          <a:blip r:embed="rId3"/>
          <a:stretch>
            <a:fillRect/>
          </a:stretch>
        </p:blipFill>
        <p:spPr>
          <a:xfrm>
            <a:off x="352901" y="6409740"/>
            <a:ext cx="7681626" cy="304826"/>
          </a:xfrm>
          <a:prstGeom prst="rect">
            <a:avLst/>
          </a:prstGeom>
        </p:spPr>
      </p:pic>
    </p:spTree>
    <p:extLst>
      <p:ext uri="{BB962C8B-B14F-4D97-AF65-F5344CB8AC3E}">
        <p14:creationId xmlns:p14="http://schemas.microsoft.com/office/powerpoint/2010/main" val="14118036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4"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l="5555"/>
          <a:stretch/>
        </p:blipFill>
        <p:spPr bwMode="auto">
          <a:xfrm>
            <a:off x="1499616" y="810259"/>
            <a:ext cx="8961120" cy="3949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Text Box 9"/>
          <p:cNvSpPr txBox="1">
            <a:spLocks noChangeArrowheads="1"/>
          </p:cNvSpPr>
          <p:nvPr/>
        </p:nvSpPr>
        <p:spPr bwMode="auto">
          <a:xfrm>
            <a:off x="3312460" y="5294129"/>
            <a:ext cx="6121400" cy="457200"/>
          </a:xfrm>
          <a:prstGeom prst="rect">
            <a:avLst/>
          </a:prstGeom>
          <a:noFill/>
          <a:ln w="9525">
            <a:noFill/>
            <a:miter lim="800000"/>
            <a:headEnd/>
            <a:tailEnd/>
          </a:ln>
          <a:effectLst/>
        </p:spPr>
        <p:txBody>
          <a:bodyPr>
            <a:spAutoFit/>
          </a:bodyPr>
          <a:lstStyle/>
          <a:p>
            <a:pPr eaLnBrk="1" hangingPunct="1">
              <a:spcBef>
                <a:spcPct val="50000"/>
              </a:spcBef>
              <a:defRPr/>
            </a:pPr>
            <a:r>
              <a:rPr lang="fr-FR" sz="2400" dirty="0">
                <a:latin typeface="Arial" charset="0"/>
              </a:rPr>
              <a:t>L</a:t>
            </a:r>
            <a:r>
              <a:rPr lang="fr-FR" sz="2400" dirty="0" smtClean="0">
                <a:latin typeface="Arial" charset="0"/>
              </a:rPr>
              <a:t>es </a:t>
            </a:r>
            <a:r>
              <a:rPr lang="fr-FR" sz="2400" dirty="0">
                <a:latin typeface="Arial" charset="0"/>
              </a:rPr>
              <a:t>couleurs </a:t>
            </a:r>
            <a:r>
              <a:rPr lang="fr-FR" sz="2400" u="sng" dirty="0">
                <a:effectLst>
                  <a:outerShdw blurRad="38100" dist="38100" dir="2700000" algn="tl">
                    <a:srgbClr val="C0C0C0"/>
                  </a:outerShdw>
                </a:effectLst>
                <a:latin typeface="Arial" charset="0"/>
              </a:rPr>
              <a:t>binaires</a:t>
            </a:r>
            <a:r>
              <a:rPr lang="fr-FR" sz="2400" dirty="0">
                <a:latin typeface="Arial" charset="0"/>
              </a:rPr>
              <a:t> ou </a:t>
            </a:r>
            <a:r>
              <a:rPr lang="fr-FR" sz="2400" u="sng" dirty="0">
                <a:latin typeface="Arial" charset="0"/>
              </a:rPr>
              <a:t>secondaires</a:t>
            </a:r>
            <a:r>
              <a:rPr lang="fr-FR" sz="2400" dirty="0">
                <a:latin typeface="Arial" charset="0"/>
              </a:rPr>
              <a:t> </a:t>
            </a:r>
          </a:p>
        </p:txBody>
      </p:sp>
      <p:sp>
        <p:nvSpPr>
          <p:cNvPr id="14349" name="Espace réservé du contenu 5"/>
          <p:cNvSpPr>
            <a:spLocks/>
          </p:cNvSpPr>
          <p:nvPr/>
        </p:nvSpPr>
        <p:spPr bwMode="auto">
          <a:xfrm>
            <a:off x="9582912" y="5294129"/>
            <a:ext cx="273685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Comic Sans MS" panose="030F0702030302020204" pitchFamily="66"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9pPr>
          </a:lstStyle>
          <a:p>
            <a:r>
              <a:rPr lang="fr-FR" altLang="fr-FR" dirty="0">
                <a:latin typeface="Calibri" panose="020F0502020204030204" pitchFamily="34" charset="0"/>
              </a:rPr>
              <a:t> </a:t>
            </a:r>
            <a:r>
              <a:rPr lang="fr-FR" altLang="fr-FR" sz="2800" dirty="0" smtClean="0">
                <a:latin typeface="Calibri" panose="020F0502020204030204" pitchFamily="34" charset="0"/>
              </a:rPr>
              <a:t>Mélange </a:t>
            </a:r>
            <a:endParaRPr lang="fr-FR" altLang="fr-FR" sz="2800" dirty="0">
              <a:latin typeface="Calibri" panose="020F0502020204030204" pitchFamily="34" charset="0"/>
            </a:endParaRPr>
          </a:p>
          <a:p>
            <a:r>
              <a:rPr lang="fr-FR" altLang="fr-FR" sz="2800" dirty="0">
                <a:latin typeface="Calibri" panose="020F0502020204030204" pitchFamily="34" charset="0"/>
              </a:rPr>
              <a:t>Contraste </a:t>
            </a:r>
          </a:p>
          <a:p>
            <a:endParaRPr lang="fr-FR" altLang="fr-FR" dirty="0">
              <a:latin typeface="Calibri" panose="020F0502020204030204" pitchFamily="34" charset="0"/>
            </a:endParaRPr>
          </a:p>
          <a:p>
            <a:endParaRPr lang="fr-FR" altLang="fr-FR" dirty="0">
              <a:latin typeface="Calibri" panose="020F0502020204030204" pitchFamily="34" charset="0"/>
            </a:endParaRPr>
          </a:p>
        </p:txBody>
      </p:sp>
      <p:pic>
        <p:nvPicPr>
          <p:cNvPr id="2" name="Image 1"/>
          <p:cNvPicPr>
            <a:picLocks noChangeAspect="1"/>
          </p:cNvPicPr>
          <p:nvPr/>
        </p:nvPicPr>
        <p:blipFill>
          <a:blip r:embed="rId3"/>
          <a:stretch>
            <a:fillRect/>
          </a:stretch>
        </p:blipFill>
        <p:spPr>
          <a:xfrm>
            <a:off x="230444" y="6356154"/>
            <a:ext cx="7681626" cy="304826"/>
          </a:xfrm>
          <a:prstGeom prst="rect">
            <a:avLst/>
          </a:prstGeom>
        </p:spPr>
      </p:pic>
    </p:spTree>
    <p:extLst>
      <p:ext uri="{BB962C8B-B14F-4D97-AF65-F5344CB8AC3E}">
        <p14:creationId xmlns:p14="http://schemas.microsoft.com/office/powerpoint/2010/main" val="36832546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050868" y="271167"/>
            <a:ext cx="7817427" cy="5863070"/>
          </a:xfrm>
          <a:prstGeom prst="rect">
            <a:avLst/>
          </a:prstGeom>
        </p:spPr>
      </p:pic>
      <p:pic>
        <p:nvPicPr>
          <p:cNvPr id="3" name="Image 2"/>
          <p:cNvPicPr>
            <a:picLocks noChangeAspect="1"/>
          </p:cNvPicPr>
          <p:nvPr/>
        </p:nvPicPr>
        <p:blipFill>
          <a:blip r:embed="rId3"/>
          <a:stretch>
            <a:fillRect/>
          </a:stretch>
        </p:blipFill>
        <p:spPr>
          <a:xfrm>
            <a:off x="217382" y="6346358"/>
            <a:ext cx="7681626" cy="304826"/>
          </a:xfrm>
          <a:prstGeom prst="rect">
            <a:avLst/>
          </a:prstGeom>
        </p:spPr>
      </p:pic>
    </p:spTree>
    <p:extLst>
      <p:ext uri="{BB962C8B-B14F-4D97-AF65-F5344CB8AC3E}">
        <p14:creationId xmlns:p14="http://schemas.microsoft.com/office/powerpoint/2010/main" val="3608020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1"/>
          <p:cNvSpPr>
            <a:spLocks noGrp="1"/>
          </p:cNvSpPr>
          <p:nvPr>
            <p:ph type="title" idx="4294967295"/>
          </p:nvPr>
        </p:nvSpPr>
        <p:spPr>
          <a:xfrm>
            <a:off x="288036" y="1264158"/>
            <a:ext cx="11548872" cy="3785616"/>
          </a:xfrm>
          <a:solidFill>
            <a:srgbClr val="FFC000"/>
          </a:solidFill>
        </p:spPr>
        <p:txBody>
          <a:bodyPr anchor="ctr">
            <a:normAutofit/>
          </a:bodyPr>
          <a:lstStyle/>
          <a:p>
            <a:r>
              <a:rPr lang="fr-FR" altLang="fr-FR" sz="3200" dirty="0">
                <a:latin typeface="Arial" panose="020B0604020202020204" pitchFamily="34" charset="0"/>
                <a:cs typeface="Arial" panose="020B0604020202020204" pitchFamily="34" charset="0"/>
              </a:rPr>
              <a:t>Valeur : </a:t>
            </a:r>
            <a:r>
              <a:rPr lang="fr-FR" altLang="fr-FR" sz="3200" b="1" dirty="0">
                <a:latin typeface="Arial" panose="020B0604020202020204" pitchFamily="34" charset="0"/>
                <a:cs typeface="Arial" panose="020B0604020202020204" pitchFamily="34" charset="0"/>
              </a:rPr>
              <a:t/>
            </a:r>
            <a:br>
              <a:rPr lang="fr-FR" altLang="fr-FR" sz="3200" b="1" dirty="0">
                <a:latin typeface="Arial" panose="020B0604020202020204" pitchFamily="34" charset="0"/>
                <a:cs typeface="Arial" panose="020B0604020202020204" pitchFamily="34" charset="0"/>
              </a:rPr>
            </a:br>
            <a:r>
              <a:rPr lang="fr-FR" sz="3200" dirty="0"/>
              <a:t>C’est la quantité de lumière qu’une couleur est capable de refléter</a:t>
            </a:r>
            <a:r>
              <a:rPr lang="fr-FR" sz="3200" dirty="0" smtClean="0"/>
              <a:t>.</a:t>
            </a:r>
            <a:r>
              <a:rPr lang="fr-FR" sz="3200" dirty="0"/>
              <a:t/>
            </a:r>
            <a:br>
              <a:rPr lang="fr-FR" sz="3200" dirty="0"/>
            </a:br>
            <a:r>
              <a:rPr lang="fr-FR" sz="3200" dirty="0"/>
              <a:t>On </a:t>
            </a:r>
            <a:r>
              <a:rPr lang="fr-FR" sz="3200" b="1" dirty="0"/>
              <a:t>augmente la valeur d’une couleur en ajoutant du blanc, </a:t>
            </a:r>
            <a:r>
              <a:rPr lang="fr-FR" sz="3200" dirty="0"/>
              <a:t>de la  lumière. </a:t>
            </a:r>
            <a:r>
              <a:rPr lang="fr-FR" sz="3200" dirty="0" smtClean="0"/>
              <a:t>La couleur s’éclaircit.</a:t>
            </a:r>
            <a:r>
              <a:rPr lang="fr-FR" sz="3200" dirty="0"/>
              <a:t/>
            </a:r>
            <a:br>
              <a:rPr lang="fr-FR" sz="3200" dirty="0"/>
            </a:br>
            <a:r>
              <a:rPr lang="fr-FR" sz="3200" dirty="0"/>
              <a:t>La notion de valeur permet d’aborder les notions de dégradé, ton, gamme, </a:t>
            </a:r>
            <a:r>
              <a:rPr lang="fr-FR" sz="3200" dirty="0" smtClean="0"/>
              <a:t>camaïeu</a:t>
            </a:r>
            <a:r>
              <a:rPr lang="fr-FR" dirty="0"/>
              <a:t/>
            </a:r>
            <a:br>
              <a:rPr lang="fr-FR" dirty="0"/>
            </a:br>
            <a:endParaRPr lang="fr-FR" altLang="fr-FR" sz="2400" b="1" dirty="0" smtClean="0">
              <a:solidFill>
                <a:srgbClr val="FF0000"/>
              </a:solidFill>
            </a:endParaRPr>
          </a:p>
        </p:txBody>
      </p:sp>
      <p:pic>
        <p:nvPicPr>
          <p:cNvPr id="2" name="Image 1"/>
          <p:cNvPicPr>
            <a:picLocks noChangeAspect="1"/>
          </p:cNvPicPr>
          <p:nvPr/>
        </p:nvPicPr>
        <p:blipFill>
          <a:blip r:embed="rId2"/>
          <a:stretch>
            <a:fillRect/>
          </a:stretch>
        </p:blipFill>
        <p:spPr>
          <a:xfrm>
            <a:off x="191256" y="6294107"/>
            <a:ext cx="7681626" cy="304826"/>
          </a:xfrm>
          <a:prstGeom prst="rect">
            <a:avLst/>
          </a:prstGeom>
        </p:spPr>
      </p:pic>
    </p:spTree>
    <p:extLst>
      <p:ext uri="{BB962C8B-B14F-4D97-AF65-F5344CB8AC3E}">
        <p14:creationId xmlns:p14="http://schemas.microsoft.com/office/powerpoint/2010/main" val="29919369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l="-1800" t="10265" r="1800" b="22528"/>
          <a:stretch/>
        </p:blipFill>
        <p:spPr>
          <a:xfrm>
            <a:off x="1990453" y="1201782"/>
            <a:ext cx="7981950" cy="4023360"/>
          </a:xfrm>
          <a:prstGeom prst="rect">
            <a:avLst/>
          </a:prstGeom>
        </p:spPr>
      </p:pic>
      <p:pic>
        <p:nvPicPr>
          <p:cNvPr id="3" name="Image 2"/>
          <p:cNvPicPr>
            <a:picLocks noChangeAspect="1"/>
          </p:cNvPicPr>
          <p:nvPr/>
        </p:nvPicPr>
        <p:blipFill>
          <a:blip r:embed="rId3"/>
          <a:stretch>
            <a:fillRect/>
          </a:stretch>
        </p:blipFill>
        <p:spPr>
          <a:xfrm>
            <a:off x="334947" y="6398609"/>
            <a:ext cx="7681626" cy="304826"/>
          </a:xfrm>
          <a:prstGeom prst="rect">
            <a:avLst/>
          </a:prstGeom>
        </p:spPr>
      </p:pic>
    </p:spTree>
    <p:extLst>
      <p:ext uri="{BB962C8B-B14F-4D97-AF65-F5344CB8AC3E}">
        <p14:creationId xmlns:p14="http://schemas.microsoft.com/office/powerpoint/2010/main" val="319230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8818" y="256031"/>
            <a:ext cx="11902974" cy="603505"/>
          </a:xfrm>
          <a:prstGeom prst="rect">
            <a:avLst/>
          </a:prstGeom>
          <a:solidFill>
            <a:srgbClr val="D35A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dirty="0">
                <a:solidFill>
                  <a:schemeClr val="tx1"/>
                </a:solidFill>
              </a:rPr>
              <a:t>Les activités de perception et de production</a:t>
            </a:r>
          </a:p>
        </p:txBody>
      </p:sp>
      <p:sp>
        <p:nvSpPr>
          <p:cNvPr id="5" name="Rectangle 4"/>
          <p:cNvSpPr/>
          <p:nvPr/>
        </p:nvSpPr>
        <p:spPr>
          <a:xfrm>
            <a:off x="148818" y="1298448"/>
            <a:ext cx="5998465" cy="473659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fr-FR" sz="2400" b="1" dirty="0" smtClean="0"/>
              <a:t>COLORATION</a:t>
            </a:r>
            <a:endParaRPr lang="fr-FR" sz="2400" b="1" dirty="0"/>
          </a:p>
          <a:p>
            <a:r>
              <a:rPr lang="fr-FR" sz="2400" dirty="0" smtClean="0"/>
              <a:t>Percevoir </a:t>
            </a:r>
            <a:r>
              <a:rPr lang="fr-FR" sz="2400" dirty="0"/>
              <a:t>une couleur donnée</a:t>
            </a:r>
          </a:p>
          <a:p>
            <a:r>
              <a:rPr lang="fr-FR" sz="2400" dirty="0" smtClean="0"/>
              <a:t>Reconnaître </a:t>
            </a:r>
            <a:r>
              <a:rPr lang="fr-FR" sz="2400" dirty="0"/>
              <a:t>la couleur parmi d'autres</a:t>
            </a:r>
          </a:p>
          <a:p>
            <a:r>
              <a:rPr lang="fr-FR" sz="2400" dirty="0" smtClean="0"/>
              <a:t>Percevoir </a:t>
            </a:r>
            <a:r>
              <a:rPr lang="fr-FR" sz="2400" dirty="0"/>
              <a:t>les nuances d'une même couleur</a:t>
            </a:r>
          </a:p>
          <a:p>
            <a:r>
              <a:rPr lang="fr-FR" sz="2400" dirty="0" smtClean="0"/>
              <a:t>Nommer les couleurs primaires</a:t>
            </a:r>
          </a:p>
          <a:p>
            <a:r>
              <a:rPr lang="fr-FR" sz="2400" dirty="0" smtClean="0"/>
              <a:t>Jouer avec les couleurs primaires</a:t>
            </a:r>
          </a:p>
          <a:p>
            <a:r>
              <a:rPr lang="fr-FR" sz="2400" dirty="0" smtClean="0"/>
              <a:t>Jouer avec les primaires et les binaires</a:t>
            </a:r>
          </a:p>
          <a:p>
            <a:r>
              <a:rPr lang="fr-FR" sz="2400" dirty="0" smtClean="0"/>
              <a:t>Jouer avec les contrastes</a:t>
            </a:r>
          </a:p>
          <a:p>
            <a:r>
              <a:rPr lang="fr-FR" sz="2400" dirty="0" smtClean="0"/>
              <a:t>Nommer la couleur</a:t>
            </a:r>
          </a:p>
          <a:p>
            <a:r>
              <a:rPr lang="fr-FR" sz="2400" dirty="0" smtClean="0"/>
              <a:t>Identifier la couleur demandée parmi d'autres</a:t>
            </a:r>
          </a:p>
          <a:p>
            <a:r>
              <a:rPr lang="fr-FR" sz="2400" dirty="0" smtClean="0"/>
              <a:t>Jouer avec les primaires, binaires et ternaires</a:t>
            </a:r>
            <a:endParaRPr lang="fr-FR" sz="2400" dirty="0"/>
          </a:p>
        </p:txBody>
      </p:sp>
      <p:sp>
        <p:nvSpPr>
          <p:cNvPr id="7" name="Rectangle 6"/>
          <p:cNvSpPr/>
          <p:nvPr/>
        </p:nvSpPr>
        <p:spPr>
          <a:xfrm>
            <a:off x="6339717" y="1298448"/>
            <a:ext cx="5852283" cy="473659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fr-FR" sz="2400" b="1" dirty="0"/>
              <a:t>VALEUR</a:t>
            </a:r>
          </a:p>
          <a:p>
            <a:r>
              <a:rPr lang="fr-FR" sz="2400" dirty="0" smtClean="0"/>
              <a:t>Percevoir </a:t>
            </a:r>
            <a:r>
              <a:rPr lang="fr-FR" sz="2400" dirty="0"/>
              <a:t>un ton plus clair</a:t>
            </a:r>
          </a:p>
          <a:p>
            <a:r>
              <a:rPr lang="fr-FR" sz="2400" dirty="0" smtClean="0"/>
              <a:t>Percevoir </a:t>
            </a:r>
            <a:r>
              <a:rPr lang="fr-FR" sz="2400" dirty="0"/>
              <a:t>un ton plus foncé</a:t>
            </a:r>
          </a:p>
          <a:p>
            <a:r>
              <a:rPr lang="fr-FR" sz="2400" dirty="0" smtClean="0"/>
              <a:t>Classer </a:t>
            </a:r>
            <a:r>
              <a:rPr lang="fr-FR" sz="2400" dirty="0"/>
              <a:t>les nuances  ± foncées et  ±  claires</a:t>
            </a:r>
          </a:p>
          <a:p>
            <a:r>
              <a:rPr lang="fr-FR" sz="2400" dirty="0" smtClean="0"/>
              <a:t>Jouer </a:t>
            </a:r>
            <a:r>
              <a:rPr lang="fr-FR" sz="2400" dirty="0"/>
              <a:t>avec l’ajout de blanc dans une couleur</a:t>
            </a:r>
          </a:p>
        </p:txBody>
      </p:sp>
      <p:pic>
        <p:nvPicPr>
          <p:cNvPr id="2" name="Image 1"/>
          <p:cNvPicPr>
            <a:picLocks noChangeAspect="1"/>
          </p:cNvPicPr>
          <p:nvPr/>
        </p:nvPicPr>
        <p:blipFill>
          <a:blip r:embed="rId3"/>
          <a:stretch>
            <a:fillRect/>
          </a:stretch>
        </p:blipFill>
        <p:spPr>
          <a:xfrm>
            <a:off x="148818" y="6321539"/>
            <a:ext cx="7681626" cy="304826"/>
          </a:xfrm>
          <a:prstGeom prst="rect">
            <a:avLst/>
          </a:prstGeom>
        </p:spPr>
      </p:pic>
    </p:spTree>
    <p:extLst>
      <p:ext uri="{BB962C8B-B14F-4D97-AF65-F5344CB8AC3E}">
        <p14:creationId xmlns:p14="http://schemas.microsoft.com/office/powerpoint/2010/main" val="2804797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198</Words>
  <Application>Microsoft Office PowerPoint</Application>
  <PresentationFormat>Grand écran</PresentationFormat>
  <Paragraphs>32</Paragraphs>
  <Slides>7</Slides>
  <Notes>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7</vt:i4>
      </vt:variant>
    </vt:vector>
  </HeadingPairs>
  <TitlesOfParts>
    <vt:vector size="12" baseType="lpstr">
      <vt:lpstr>ＭＳ Ｐゴシック</vt:lpstr>
      <vt:lpstr>Arial</vt:lpstr>
      <vt:lpstr>Calibri</vt:lpstr>
      <vt:lpstr>Calibri Light</vt:lpstr>
      <vt:lpstr>Thème Office</vt:lpstr>
      <vt:lpstr>Présentation PowerPoint</vt:lpstr>
      <vt:lpstr> Coloration :  C’est l’identification qualitative de la couleur, sa teinte  </vt:lpstr>
      <vt:lpstr>Présentation PowerPoint</vt:lpstr>
      <vt:lpstr>Présentation PowerPoint</vt:lpstr>
      <vt:lpstr>Valeur :  C’est la quantité de lumière qu’une couleur est capable de refléter. On augmente la valeur d’une couleur en ajoutant du blanc, de la  lumière. La couleur s’éclaircit. La notion de valeur permet d’aborder les notions de dégradé, ton, gamme, camaïeu </vt:lpstr>
      <vt:lpstr>Présentation PowerPoint</vt:lpstr>
      <vt:lpstr>Présentation PowerPoint</vt:lpstr>
    </vt:vector>
  </TitlesOfParts>
  <Company>ACADEMIE DE LYON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abaffert</dc:creator>
  <cp:lastModifiedBy>abaffert</cp:lastModifiedBy>
  <cp:revision>1</cp:revision>
  <dcterms:created xsi:type="dcterms:W3CDTF">2022-11-15T16:36:51Z</dcterms:created>
  <dcterms:modified xsi:type="dcterms:W3CDTF">2022-11-15T16:37:35Z</dcterms:modified>
</cp:coreProperties>
</file>